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65" r:id="rId3"/>
    <p:sldId id="258" r:id="rId4"/>
    <p:sldId id="266" r:id="rId5"/>
    <p:sldId id="263" r:id="rId6"/>
    <p:sldId id="267" r:id="rId7"/>
    <p:sldId id="268" r:id="rId8"/>
    <p:sldId id="269" r:id="rId9"/>
    <p:sldId id="270" r:id="rId10"/>
    <p:sldId id="271" r:id="rId11"/>
    <p:sldId id="262"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7" d="100"/>
          <a:sy n="57" d="100"/>
        </p:scale>
        <p:origin x="-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E5AC4E-3AF1-404F-9270-0F0C02D3962D}" type="datetimeFigureOut">
              <a:rPr lang="en-US" smtClean="0"/>
              <a:t>10/21/19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686D3A-5386-284B-80C3-2ABECED881EB}" type="slidenum">
              <a:rPr lang="en-US" smtClean="0"/>
              <a:t>‹#›</a:t>
            </a:fld>
            <a:endParaRPr lang="en-US"/>
          </a:p>
        </p:txBody>
      </p:sp>
    </p:spTree>
    <p:extLst>
      <p:ext uri="{BB962C8B-B14F-4D97-AF65-F5344CB8AC3E}">
        <p14:creationId xmlns:p14="http://schemas.microsoft.com/office/powerpoint/2010/main" val="214260038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Video clip on image </a:t>
            </a:r>
            <a:endParaRPr lang="en-US" dirty="0"/>
          </a:p>
        </p:txBody>
      </p:sp>
      <p:sp>
        <p:nvSpPr>
          <p:cNvPr id="4" name="Slide Number Placeholder 3"/>
          <p:cNvSpPr>
            <a:spLocks noGrp="1"/>
          </p:cNvSpPr>
          <p:nvPr>
            <p:ph type="sldNum" sz="quarter" idx="10"/>
          </p:nvPr>
        </p:nvSpPr>
        <p:spPr/>
        <p:txBody>
          <a:bodyPr/>
          <a:lstStyle/>
          <a:p>
            <a:fld id="{F6686D3A-5386-284B-80C3-2ABECED881EB}" type="slidenum">
              <a:rPr lang="en-US" smtClean="0"/>
              <a:t>1</a:t>
            </a:fld>
            <a:endParaRPr lang="en-US" dirty="0"/>
          </a:p>
        </p:txBody>
      </p:sp>
    </p:spTree>
    <p:extLst>
      <p:ext uri="{BB962C8B-B14F-4D97-AF65-F5344CB8AC3E}">
        <p14:creationId xmlns:p14="http://schemas.microsoft.com/office/powerpoint/2010/main" val="2678311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Video clip on image </a:t>
            </a:r>
            <a:endParaRPr lang="en-US" dirty="0"/>
          </a:p>
        </p:txBody>
      </p:sp>
      <p:sp>
        <p:nvSpPr>
          <p:cNvPr id="4" name="Slide Number Placeholder 3"/>
          <p:cNvSpPr>
            <a:spLocks noGrp="1"/>
          </p:cNvSpPr>
          <p:nvPr>
            <p:ph type="sldNum" sz="quarter" idx="10"/>
          </p:nvPr>
        </p:nvSpPr>
        <p:spPr/>
        <p:txBody>
          <a:bodyPr/>
          <a:lstStyle/>
          <a:p>
            <a:fld id="{F6686D3A-5386-284B-80C3-2ABECED881EB}" type="slidenum">
              <a:rPr lang="en-US" smtClean="0"/>
              <a:t>5</a:t>
            </a:fld>
            <a:endParaRPr lang="en-US" dirty="0"/>
          </a:p>
        </p:txBody>
      </p:sp>
    </p:spTree>
    <p:extLst>
      <p:ext uri="{BB962C8B-B14F-4D97-AF65-F5344CB8AC3E}">
        <p14:creationId xmlns:p14="http://schemas.microsoft.com/office/powerpoint/2010/main" val="1445616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a:t>
            </a:r>
            <a:r>
              <a:rPr lang="en-US" baseline="0" dirty="0" smtClean="0"/>
              <a:t> Life, Possibly Future </a:t>
            </a:r>
            <a:endParaRPr lang="en-US" dirty="0"/>
          </a:p>
        </p:txBody>
      </p:sp>
      <p:sp>
        <p:nvSpPr>
          <p:cNvPr id="4" name="Slide Number Placeholder 3"/>
          <p:cNvSpPr>
            <a:spLocks noGrp="1"/>
          </p:cNvSpPr>
          <p:nvPr>
            <p:ph type="sldNum" sz="quarter" idx="10"/>
          </p:nvPr>
        </p:nvSpPr>
        <p:spPr/>
        <p:txBody>
          <a:bodyPr/>
          <a:lstStyle/>
          <a:p>
            <a:fld id="{F6686D3A-5386-284B-80C3-2ABECED881EB}" type="slidenum">
              <a:rPr lang="en-US" smtClean="0"/>
              <a:t>6</a:t>
            </a:fld>
            <a:endParaRPr lang="en-US"/>
          </a:p>
        </p:txBody>
      </p:sp>
    </p:spTree>
    <p:extLst>
      <p:ext uri="{BB962C8B-B14F-4D97-AF65-F5344CB8AC3E}">
        <p14:creationId xmlns:p14="http://schemas.microsoft.com/office/powerpoint/2010/main" val="25253153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Education, Future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6686D3A-5386-284B-80C3-2ABECED881EB}" type="slidenum">
              <a:rPr lang="en-US" smtClean="0"/>
              <a:t>7</a:t>
            </a:fld>
            <a:endParaRPr lang="en-US"/>
          </a:p>
        </p:txBody>
      </p:sp>
    </p:spTree>
    <p:extLst>
      <p:ext uri="{BB962C8B-B14F-4D97-AF65-F5344CB8AC3E}">
        <p14:creationId xmlns:p14="http://schemas.microsoft.com/office/powerpoint/2010/main" val="3867973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Future, Education and Social</a:t>
            </a:r>
            <a:r>
              <a:rPr lang="en-US" baseline="0" dirty="0" smtClean="0"/>
              <a:t> Life </a:t>
            </a:r>
            <a:endParaRPr lang="en-US" dirty="0"/>
          </a:p>
        </p:txBody>
      </p:sp>
      <p:sp>
        <p:nvSpPr>
          <p:cNvPr id="4" name="Slide Number Placeholder 3"/>
          <p:cNvSpPr>
            <a:spLocks noGrp="1"/>
          </p:cNvSpPr>
          <p:nvPr>
            <p:ph type="sldNum" sz="quarter" idx="10"/>
          </p:nvPr>
        </p:nvSpPr>
        <p:spPr/>
        <p:txBody>
          <a:bodyPr/>
          <a:lstStyle/>
          <a:p>
            <a:fld id="{F6686D3A-5386-284B-80C3-2ABECED881EB}" type="slidenum">
              <a:rPr lang="en-US" smtClean="0"/>
              <a:t>8</a:t>
            </a:fld>
            <a:endParaRPr lang="en-US"/>
          </a:p>
        </p:txBody>
      </p:sp>
    </p:spTree>
    <p:extLst>
      <p:ext uri="{BB962C8B-B14F-4D97-AF65-F5344CB8AC3E}">
        <p14:creationId xmlns:p14="http://schemas.microsoft.com/office/powerpoint/2010/main" val="1977941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Education, Future </a:t>
            </a:r>
            <a:endParaRPr lang="en-US" dirty="0"/>
          </a:p>
        </p:txBody>
      </p:sp>
      <p:sp>
        <p:nvSpPr>
          <p:cNvPr id="4" name="Slide Number Placeholder 3"/>
          <p:cNvSpPr>
            <a:spLocks noGrp="1"/>
          </p:cNvSpPr>
          <p:nvPr>
            <p:ph type="sldNum" sz="quarter" idx="10"/>
          </p:nvPr>
        </p:nvSpPr>
        <p:spPr/>
        <p:txBody>
          <a:bodyPr/>
          <a:lstStyle/>
          <a:p>
            <a:fld id="{F6686D3A-5386-284B-80C3-2ABECED881EB}" type="slidenum">
              <a:rPr lang="en-US" smtClean="0"/>
              <a:t>9</a:t>
            </a:fld>
            <a:endParaRPr lang="en-US"/>
          </a:p>
        </p:txBody>
      </p:sp>
    </p:spTree>
    <p:extLst>
      <p:ext uri="{BB962C8B-B14F-4D97-AF65-F5344CB8AC3E}">
        <p14:creationId xmlns:p14="http://schemas.microsoft.com/office/powerpoint/2010/main" val="2763617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Physical</a:t>
            </a:r>
            <a:r>
              <a:rPr lang="en-US" baseline="0" dirty="0" smtClean="0"/>
              <a:t> Health, Education</a:t>
            </a:r>
            <a:r>
              <a:rPr lang="en-US" baseline="0" smtClean="0"/>
              <a:t>, Future </a:t>
            </a:r>
            <a:endParaRPr lang="en-US"/>
          </a:p>
        </p:txBody>
      </p:sp>
      <p:sp>
        <p:nvSpPr>
          <p:cNvPr id="4" name="Slide Number Placeholder 3"/>
          <p:cNvSpPr>
            <a:spLocks noGrp="1"/>
          </p:cNvSpPr>
          <p:nvPr>
            <p:ph type="sldNum" sz="quarter" idx="10"/>
          </p:nvPr>
        </p:nvSpPr>
        <p:spPr/>
        <p:txBody>
          <a:bodyPr/>
          <a:lstStyle/>
          <a:p>
            <a:fld id="{F6686D3A-5386-284B-80C3-2ABECED881EB}" type="slidenum">
              <a:rPr lang="en-US" smtClean="0"/>
              <a:t>10</a:t>
            </a:fld>
            <a:endParaRPr lang="en-US"/>
          </a:p>
        </p:txBody>
      </p:sp>
    </p:spTree>
    <p:extLst>
      <p:ext uri="{BB962C8B-B14F-4D97-AF65-F5344CB8AC3E}">
        <p14:creationId xmlns:p14="http://schemas.microsoft.com/office/powerpoint/2010/main" val="4014190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10/21/19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10/21/19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10/21/19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10/21/19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10/21/19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10/21/19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10/21/19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10/21/19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10/21/19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10/21/19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10/21/19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10/21/19</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JVQy-LUE9Ss" TargetMode="Externa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475" y="2794000"/>
            <a:ext cx="8681942" cy="4064000"/>
          </a:xfrm>
        </p:spPr>
        <p:txBody>
          <a:bodyPr>
            <a:normAutofit/>
          </a:bodyPr>
          <a:lstStyle/>
          <a:p>
            <a:pPr algn="ctr"/>
            <a:r>
              <a:rPr lang="en-US" dirty="0" smtClean="0"/>
              <a:t>WU #5  </a:t>
            </a:r>
            <a:br>
              <a:rPr lang="en-US" dirty="0" smtClean="0"/>
            </a:br>
            <a:r>
              <a:rPr lang="en-US" dirty="0" smtClean="0"/>
              <a:t>How do drugs affect the brain?  </a:t>
            </a:r>
            <a:endParaRPr lang="en-US" dirty="0"/>
          </a:p>
        </p:txBody>
      </p:sp>
      <p:pic>
        <p:nvPicPr>
          <p:cNvPr id="4" name="Content Placeholder 3">
            <a:hlinkClick r:id="rId3"/>
          </p:cNvPr>
          <p:cNvPicPr>
            <a:picLocks noGrp="1" noChangeAspect="1"/>
          </p:cNvPicPr>
          <p:nvPr>
            <p:ph idx="1"/>
          </p:nvPr>
        </p:nvPicPr>
        <p:blipFill>
          <a:blip r:embed="rId4"/>
          <a:srcRect t="12169" b="12169"/>
          <a:stretch>
            <a:fillRect/>
          </a:stretch>
        </p:blipFill>
        <p:spPr>
          <a:xfrm>
            <a:off x="4666978" y="1916836"/>
            <a:ext cx="4242439" cy="2185499"/>
          </a:xfrm>
        </p:spPr>
      </p:pic>
      <p:sp>
        <p:nvSpPr>
          <p:cNvPr id="3" name="Rectangle 2"/>
          <p:cNvSpPr/>
          <p:nvPr/>
        </p:nvSpPr>
        <p:spPr>
          <a:xfrm>
            <a:off x="0" y="162509"/>
            <a:ext cx="9341019" cy="1754327"/>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While watching the video, </a:t>
            </a:r>
          </a:p>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answer the following question~</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58877294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#5</a:t>
            </a:r>
            <a:endParaRPr lang="en-US" dirty="0"/>
          </a:p>
        </p:txBody>
      </p:sp>
      <p:sp>
        <p:nvSpPr>
          <p:cNvPr id="3" name="Content Placeholder 2"/>
          <p:cNvSpPr>
            <a:spLocks noGrp="1"/>
          </p:cNvSpPr>
          <p:nvPr>
            <p:ph idx="1"/>
          </p:nvPr>
        </p:nvSpPr>
        <p:spPr>
          <a:xfrm>
            <a:off x="435429" y="685800"/>
            <a:ext cx="8469085" cy="3886200"/>
          </a:xfrm>
        </p:spPr>
        <p:txBody>
          <a:bodyPr>
            <a:normAutofit fontScale="92500" lnSpcReduction="10000"/>
          </a:bodyPr>
          <a:lstStyle/>
          <a:p>
            <a:pPr marL="0" indent="0">
              <a:buNone/>
            </a:pPr>
            <a:r>
              <a:rPr lang="en-US" sz="4000" b="1" dirty="0"/>
              <a:t>Seth spent a Saturday drinking with his friends and he knew he was too intoxicated to drive home.  Instead, he walked home, but the weather was cold that evening.  As a result, Seth caught a bad cold and had to stay in bed for several days. </a:t>
            </a:r>
            <a:endParaRPr lang="en-US" sz="4500" b="1" dirty="0"/>
          </a:p>
        </p:txBody>
      </p:sp>
    </p:spTree>
    <p:extLst>
      <p:ext uri="{BB962C8B-B14F-4D97-AF65-F5344CB8AC3E}">
        <p14:creationId xmlns:p14="http://schemas.microsoft.com/office/powerpoint/2010/main" val="1868735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 #7</a:t>
            </a:r>
            <a:endParaRPr lang="en-US" dirty="0"/>
          </a:p>
        </p:txBody>
      </p:sp>
      <p:sp>
        <p:nvSpPr>
          <p:cNvPr id="3" name="Content Placeholder 2"/>
          <p:cNvSpPr>
            <a:spLocks noGrp="1"/>
          </p:cNvSpPr>
          <p:nvPr>
            <p:ph idx="1"/>
          </p:nvPr>
        </p:nvSpPr>
        <p:spPr>
          <a:xfrm>
            <a:off x="293077" y="685800"/>
            <a:ext cx="8635999" cy="3886200"/>
          </a:xfrm>
        </p:spPr>
        <p:txBody>
          <a:bodyPr>
            <a:normAutofit/>
          </a:bodyPr>
          <a:lstStyle/>
          <a:p>
            <a:r>
              <a:rPr lang="en-US" sz="3500" dirty="0" smtClean="0"/>
              <a:t>Knowing what we do know about the negative health risks associated with smoking…</a:t>
            </a:r>
          </a:p>
          <a:p>
            <a:r>
              <a:rPr lang="en-US" sz="3500" dirty="0" smtClean="0"/>
              <a:t>Why do YOU think people start smoking</a:t>
            </a:r>
            <a:r>
              <a:rPr lang="en-US" sz="3500" smtClean="0"/>
              <a:t>? </a:t>
            </a:r>
            <a:endParaRPr lang="en-US" sz="3500" dirty="0"/>
          </a:p>
        </p:txBody>
      </p:sp>
    </p:spTree>
    <p:extLst>
      <p:ext uri="{BB962C8B-B14F-4D97-AF65-F5344CB8AC3E}">
        <p14:creationId xmlns:p14="http://schemas.microsoft.com/office/powerpoint/2010/main" val="12598809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3949" y="64996"/>
            <a:ext cx="6781800" cy="1600200"/>
          </a:xfrm>
        </p:spPr>
        <p:txBody>
          <a:bodyPr>
            <a:normAutofit fontScale="90000"/>
          </a:bodyPr>
          <a:lstStyle/>
          <a:p>
            <a:r>
              <a:rPr lang="en-US" dirty="0" smtClean="0"/>
              <a:t>WU #8… Match the term with the definition</a:t>
            </a:r>
            <a:endParaRPr lang="en-US" dirty="0"/>
          </a:p>
        </p:txBody>
      </p:sp>
      <p:sp>
        <p:nvSpPr>
          <p:cNvPr id="6" name="TextBox 5"/>
          <p:cNvSpPr txBox="1"/>
          <p:nvPr/>
        </p:nvSpPr>
        <p:spPr>
          <a:xfrm>
            <a:off x="200538" y="1895959"/>
            <a:ext cx="3208618" cy="3170099"/>
          </a:xfrm>
          <a:prstGeom prst="rect">
            <a:avLst/>
          </a:prstGeom>
          <a:noFill/>
        </p:spPr>
        <p:txBody>
          <a:bodyPr wrap="square" rtlCol="0">
            <a:spAutoFit/>
          </a:bodyPr>
          <a:lstStyle/>
          <a:p>
            <a:r>
              <a:rPr lang="en-US" sz="2500" dirty="0" smtClean="0"/>
              <a:t>Term:  </a:t>
            </a:r>
          </a:p>
          <a:p>
            <a:pPr marL="342900" indent="-342900">
              <a:buAutoNum type="arabicPeriod"/>
            </a:pPr>
            <a:r>
              <a:rPr lang="en-US" sz="2500" dirty="0" smtClean="0"/>
              <a:t>____ Bronchitis </a:t>
            </a:r>
          </a:p>
          <a:p>
            <a:pPr marL="342900" indent="-342900">
              <a:buAutoNum type="arabicPeriod"/>
            </a:pPr>
            <a:r>
              <a:rPr lang="en-US" sz="2500" dirty="0" smtClean="0"/>
              <a:t>____ Asthma </a:t>
            </a:r>
          </a:p>
          <a:p>
            <a:pPr marL="342900" indent="-342900">
              <a:buAutoNum type="arabicPeriod"/>
            </a:pPr>
            <a:r>
              <a:rPr lang="en-US" sz="2500" dirty="0" smtClean="0"/>
              <a:t>____ COPD</a:t>
            </a:r>
          </a:p>
          <a:p>
            <a:pPr marL="342900" indent="-342900">
              <a:buAutoNum type="arabicPeriod"/>
            </a:pPr>
            <a:r>
              <a:rPr lang="en-US" sz="2500" dirty="0" smtClean="0"/>
              <a:t>____ Leukoplakia</a:t>
            </a:r>
          </a:p>
          <a:p>
            <a:pPr marL="342900" indent="-342900">
              <a:buAutoNum type="arabicPeriod"/>
            </a:pPr>
            <a:r>
              <a:rPr lang="en-US" sz="2500" dirty="0" smtClean="0"/>
              <a:t>____ Emphysema </a:t>
            </a:r>
          </a:p>
          <a:p>
            <a:pPr marL="342900" indent="-342900">
              <a:buAutoNum type="arabicPeriod"/>
            </a:pPr>
            <a:r>
              <a:rPr lang="en-US" sz="2500" dirty="0" smtClean="0"/>
              <a:t>____ Carcinogen </a:t>
            </a:r>
          </a:p>
          <a:p>
            <a:pPr marL="342900" indent="-342900">
              <a:buAutoNum type="arabicPeriod"/>
            </a:pPr>
            <a:r>
              <a:rPr lang="en-US" sz="2500" dirty="0" smtClean="0"/>
              <a:t>____ Cirrhosis </a:t>
            </a:r>
          </a:p>
        </p:txBody>
      </p:sp>
      <p:sp>
        <p:nvSpPr>
          <p:cNvPr id="7" name="TextBox 6"/>
          <p:cNvSpPr txBox="1"/>
          <p:nvPr/>
        </p:nvSpPr>
        <p:spPr>
          <a:xfrm>
            <a:off x="3141770" y="1914653"/>
            <a:ext cx="5837900" cy="4216539"/>
          </a:xfrm>
          <a:prstGeom prst="rect">
            <a:avLst/>
          </a:prstGeom>
          <a:noFill/>
        </p:spPr>
        <p:txBody>
          <a:bodyPr wrap="square" rtlCol="0">
            <a:spAutoFit/>
          </a:bodyPr>
          <a:lstStyle/>
          <a:p>
            <a:r>
              <a:rPr lang="en-US" sz="2500" dirty="0" smtClean="0"/>
              <a:t>Definition:  </a:t>
            </a:r>
          </a:p>
          <a:p>
            <a:r>
              <a:rPr lang="en-US" sz="2500" dirty="0" smtClean="0"/>
              <a:t>A.  Destruction of alveoli (air sacs)   </a:t>
            </a:r>
          </a:p>
          <a:p>
            <a:r>
              <a:rPr lang="en-US" sz="2500" dirty="0" smtClean="0"/>
              <a:t>B.  Group od diseases making breathing difficult.  </a:t>
            </a:r>
          </a:p>
          <a:p>
            <a:r>
              <a:rPr lang="en-US" sz="2500" dirty="0" smtClean="0"/>
              <a:t>C.  Swelling/inflammation of bronchial tubes.  </a:t>
            </a:r>
          </a:p>
          <a:p>
            <a:r>
              <a:rPr lang="en-US" sz="2500" dirty="0" smtClean="0"/>
              <a:t>D.  Buildup of scar tissue in the liver.   </a:t>
            </a:r>
          </a:p>
          <a:p>
            <a:r>
              <a:rPr lang="en-US" sz="2500" dirty="0" smtClean="0"/>
              <a:t>E.  Substances that cause cancer.  </a:t>
            </a:r>
          </a:p>
          <a:p>
            <a:r>
              <a:rPr lang="en-US" sz="2500" dirty="0" smtClean="0"/>
              <a:t>F.  White, leathery spots inside the mouth.  </a:t>
            </a:r>
          </a:p>
          <a:p>
            <a:r>
              <a:rPr lang="en-US" sz="2500" dirty="0" smtClean="0"/>
              <a:t>G.  Airflow to and from lungs are blocked.  </a:t>
            </a:r>
          </a:p>
          <a:p>
            <a:endParaRPr lang="en-US" dirty="0"/>
          </a:p>
        </p:txBody>
      </p:sp>
    </p:spTree>
    <p:extLst>
      <p:ext uri="{BB962C8B-B14F-4D97-AF65-F5344CB8AC3E}">
        <p14:creationId xmlns:p14="http://schemas.microsoft.com/office/powerpoint/2010/main" val="274599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  </a:t>
            </a:r>
            <a:endParaRPr lang="en-US" dirty="0"/>
          </a:p>
        </p:txBody>
      </p:sp>
      <p:sp>
        <p:nvSpPr>
          <p:cNvPr id="3" name="Content Placeholder 2"/>
          <p:cNvSpPr>
            <a:spLocks noGrp="1"/>
          </p:cNvSpPr>
          <p:nvPr>
            <p:ph idx="1"/>
          </p:nvPr>
        </p:nvSpPr>
        <p:spPr>
          <a:xfrm>
            <a:off x="762000" y="685800"/>
            <a:ext cx="7543800" cy="4595690"/>
          </a:xfrm>
        </p:spPr>
        <p:txBody>
          <a:bodyPr>
            <a:normAutofit/>
          </a:bodyPr>
          <a:lstStyle/>
          <a:p>
            <a:r>
              <a:rPr lang="en-US" sz="2600" dirty="0" smtClean="0"/>
              <a:t>Dopamine=Cravings; drugs overwhelm the hotspot addiction occurs.  Addiction occurs.  </a:t>
            </a:r>
            <a:endParaRPr lang="en-US" sz="2600" dirty="0"/>
          </a:p>
          <a:p>
            <a:r>
              <a:rPr lang="en-US" sz="2600" dirty="0" smtClean="0"/>
              <a:t>Drugs increase the flow of dopamine:  The neurons form habits (Fun things).  </a:t>
            </a:r>
          </a:p>
          <a:p>
            <a:r>
              <a:rPr lang="en-US" sz="2600" dirty="0" smtClean="0"/>
              <a:t>Dopamine goes to the pre-frontal cortex; visualization inhibit.  </a:t>
            </a:r>
          </a:p>
          <a:p>
            <a:r>
              <a:rPr lang="en-US" sz="2600" dirty="0" smtClean="0"/>
              <a:t>Amygdala:  Pleasure coated memories.  </a:t>
            </a:r>
          </a:p>
          <a:p>
            <a:r>
              <a:rPr lang="en-US" sz="2600" dirty="0" smtClean="0"/>
              <a:t>Rush re-wires to want more drugs= addiction.  </a:t>
            </a:r>
          </a:p>
          <a:p>
            <a:r>
              <a:rPr lang="en-US" sz="2600" dirty="0" smtClean="0"/>
              <a:t>Each drug interacts in different ways.  </a:t>
            </a:r>
            <a:endParaRPr lang="en-US" sz="2600" dirty="0"/>
          </a:p>
        </p:txBody>
      </p:sp>
    </p:spTree>
    <p:extLst>
      <p:ext uri="{BB962C8B-B14F-4D97-AF65-F5344CB8AC3E}">
        <p14:creationId xmlns:p14="http://schemas.microsoft.com/office/powerpoint/2010/main" val="326491740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11" y="-51554"/>
            <a:ext cx="6781800" cy="1600200"/>
          </a:xfrm>
        </p:spPr>
        <p:txBody>
          <a:bodyPr/>
          <a:lstStyle/>
          <a:p>
            <a:r>
              <a:rPr lang="en-US" dirty="0" smtClean="0"/>
              <a:t>WU #6  </a:t>
            </a:r>
            <a:endParaRPr lang="en-US" dirty="0"/>
          </a:p>
        </p:txBody>
      </p:sp>
      <p:sp>
        <p:nvSpPr>
          <p:cNvPr id="3" name="Content Placeholder 2"/>
          <p:cNvSpPr>
            <a:spLocks noGrp="1"/>
          </p:cNvSpPr>
          <p:nvPr>
            <p:ph idx="1"/>
          </p:nvPr>
        </p:nvSpPr>
        <p:spPr>
          <a:xfrm>
            <a:off x="175871" y="1434686"/>
            <a:ext cx="8565373" cy="3547030"/>
          </a:xfrm>
        </p:spPr>
        <p:txBody>
          <a:bodyPr>
            <a:normAutofit/>
          </a:bodyPr>
          <a:lstStyle/>
          <a:p>
            <a:r>
              <a:rPr lang="en-US" sz="4500" dirty="0" smtClean="0"/>
              <a:t>Fill In the Blanks to make </a:t>
            </a:r>
            <a:r>
              <a:rPr lang="en-US" sz="4500" smtClean="0"/>
              <a:t>this equation </a:t>
            </a:r>
            <a:r>
              <a:rPr lang="en-US" sz="4500" dirty="0" smtClean="0"/>
              <a:t>correct:  </a:t>
            </a:r>
          </a:p>
          <a:p>
            <a:r>
              <a:rPr lang="en-US" sz="3500" dirty="0" smtClean="0"/>
              <a:t>__ </a:t>
            </a:r>
            <a:r>
              <a:rPr lang="en-US" sz="3500" dirty="0" err="1" smtClean="0"/>
              <a:t>oz</a:t>
            </a:r>
            <a:r>
              <a:rPr lang="en-US" sz="3500" dirty="0" smtClean="0"/>
              <a:t> of beer = __ </a:t>
            </a:r>
            <a:r>
              <a:rPr lang="en-US" sz="3500" dirty="0" err="1" smtClean="0"/>
              <a:t>oz</a:t>
            </a:r>
            <a:r>
              <a:rPr lang="en-US" sz="3500" dirty="0" smtClean="0"/>
              <a:t> of liquor =__ </a:t>
            </a:r>
            <a:r>
              <a:rPr lang="en-US" sz="3500" dirty="0" err="1" smtClean="0"/>
              <a:t>oz</a:t>
            </a:r>
            <a:r>
              <a:rPr lang="en-US" sz="3500" dirty="0" smtClean="0"/>
              <a:t> wine </a:t>
            </a:r>
          </a:p>
        </p:txBody>
      </p:sp>
      <p:pic>
        <p:nvPicPr>
          <p:cNvPr id="5" name="Picture 4" descr="downloa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0388" y="4542153"/>
            <a:ext cx="4216864" cy="2588539"/>
          </a:xfrm>
          <a:prstGeom prst="rect">
            <a:avLst/>
          </a:prstGeom>
        </p:spPr>
      </p:pic>
    </p:spTree>
    <p:extLst>
      <p:ext uri="{BB962C8B-B14F-4D97-AF65-F5344CB8AC3E}">
        <p14:creationId xmlns:p14="http://schemas.microsoft.com/office/powerpoint/2010/main" val="27271853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t>
            </a:r>
            <a:endParaRPr lang="en-US" dirty="0"/>
          </a:p>
        </p:txBody>
      </p:sp>
      <p:pic>
        <p:nvPicPr>
          <p:cNvPr id="4" name="Content Placeholder 3" descr="download.jpg"/>
          <p:cNvPicPr>
            <a:picLocks noGrp="1" noChangeAspect="1"/>
          </p:cNvPicPr>
          <p:nvPr>
            <p:ph idx="1"/>
          </p:nvPr>
        </p:nvPicPr>
        <p:blipFill>
          <a:blip r:embed="rId2">
            <a:extLst>
              <a:ext uri="{28A0092B-C50C-407E-A947-70E740481C1C}">
                <a14:useLocalDpi xmlns:a14="http://schemas.microsoft.com/office/drawing/2010/main" val="0"/>
              </a:ext>
            </a:extLst>
          </a:blip>
          <a:srcRect t="4581" b="4581"/>
          <a:stretch>
            <a:fillRect/>
          </a:stretch>
        </p:blipFill>
        <p:spPr>
          <a:xfrm>
            <a:off x="1348129" y="978842"/>
            <a:ext cx="6579979" cy="3389686"/>
          </a:xfrm>
          <a:prstGeom prst="rect">
            <a:avLst/>
          </a:prstGeom>
        </p:spPr>
      </p:pic>
    </p:spTree>
    <p:extLst>
      <p:ext uri="{BB962C8B-B14F-4D97-AF65-F5344CB8AC3E}">
        <p14:creationId xmlns:p14="http://schemas.microsoft.com/office/powerpoint/2010/main" val="168717733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2035629"/>
            <a:ext cx="8363857" cy="4136571"/>
          </a:xfrm>
        </p:spPr>
        <p:txBody>
          <a:bodyPr>
            <a:normAutofit/>
          </a:bodyPr>
          <a:lstStyle/>
          <a:p>
            <a:pPr marL="0" indent="0">
              <a:buNone/>
            </a:pPr>
            <a:r>
              <a:rPr lang="en-US" sz="4000" dirty="0" smtClean="0"/>
              <a:t>Your table group will be given a scenario… </a:t>
            </a:r>
          </a:p>
          <a:p>
            <a:r>
              <a:rPr lang="en-US" sz="4000" dirty="0" smtClean="0"/>
              <a:t>A.)  Read your scenario </a:t>
            </a:r>
          </a:p>
          <a:p>
            <a:r>
              <a:rPr lang="en-US" sz="4000" dirty="0" smtClean="0"/>
              <a:t>B.) Determine whether the teen’s drinking is affecting his/her physical health, education, social life or future</a:t>
            </a:r>
            <a:r>
              <a:rPr lang="en-US" sz="4000" smtClean="0"/>
              <a:t>.  </a:t>
            </a:r>
            <a:endParaRPr lang="en-US" sz="4000" dirty="0" smtClean="0"/>
          </a:p>
          <a:p>
            <a:pPr marL="0" indent="0">
              <a:buNone/>
            </a:pPr>
            <a:endParaRPr lang="en-US" dirty="0"/>
          </a:p>
        </p:txBody>
      </p:sp>
      <p:sp>
        <p:nvSpPr>
          <p:cNvPr id="5" name="Title 4"/>
          <p:cNvSpPr>
            <a:spLocks noGrp="1"/>
          </p:cNvSpPr>
          <p:nvPr>
            <p:ph type="title"/>
          </p:nvPr>
        </p:nvSpPr>
        <p:spPr>
          <a:xfrm>
            <a:off x="762000" y="435429"/>
            <a:ext cx="6781800" cy="1600200"/>
          </a:xfrm>
        </p:spPr>
        <p:txBody>
          <a:bodyPr>
            <a:normAutofit fontScale="90000"/>
          </a:bodyPr>
          <a:lstStyle/>
          <a:p>
            <a:r>
              <a:rPr lang="en-US" dirty="0" smtClean="0"/>
              <a:t>No Warm-Up Today… Group activity </a:t>
            </a:r>
            <a:endParaRPr lang="en-US" dirty="0"/>
          </a:p>
        </p:txBody>
      </p:sp>
    </p:spTree>
    <p:extLst>
      <p:ext uri="{BB962C8B-B14F-4D97-AF65-F5344CB8AC3E}">
        <p14:creationId xmlns:p14="http://schemas.microsoft.com/office/powerpoint/2010/main" val="2688791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#1</a:t>
            </a:r>
            <a:endParaRPr lang="en-US" dirty="0"/>
          </a:p>
        </p:txBody>
      </p:sp>
      <p:sp>
        <p:nvSpPr>
          <p:cNvPr id="3" name="Content Placeholder 2"/>
          <p:cNvSpPr>
            <a:spLocks noGrp="1"/>
          </p:cNvSpPr>
          <p:nvPr>
            <p:ph idx="1"/>
          </p:nvPr>
        </p:nvSpPr>
        <p:spPr>
          <a:xfrm>
            <a:off x="435429" y="685800"/>
            <a:ext cx="8469085" cy="3886200"/>
          </a:xfrm>
        </p:spPr>
        <p:txBody>
          <a:bodyPr>
            <a:normAutofit/>
          </a:bodyPr>
          <a:lstStyle/>
          <a:p>
            <a:pPr marL="0" indent="0">
              <a:buNone/>
            </a:pPr>
            <a:r>
              <a:rPr lang="en-US" sz="4500" b="1" baseline="30000" dirty="0" smtClean="0"/>
              <a:t>Samantha’s </a:t>
            </a:r>
            <a:r>
              <a:rPr lang="en-US" sz="4500" b="1" baseline="30000" dirty="0"/>
              <a:t>sister is annoyed with her because her drinking has gotten in the way of their old movie night tradition.  Samantha has been missing more and more movie nights since she started hanging out with a new group of friends and began drinking. </a:t>
            </a:r>
            <a:endParaRPr lang="en-US" sz="4500" b="1" dirty="0"/>
          </a:p>
        </p:txBody>
      </p:sp>
    </p:spTree>
    <p:extLst>
      <p:ext uri="{BB962C8B-B14F-4D97-AF65-F5344CB8AC3E}">
        <p14:creationId xmlns:p14="http://schemas.microsoft.com/office/powerpoint/2010/main" val="2513812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#2</a:t>
            </a:r>
            <a:endParaRPr lang="en-US" dirty="0"/>
          </a:p>
        </p:txBody>
      </p:sp>
      <p:sp>
        <p:nvSpPr>
          <p:cNvPr id="3" name="Content Placeholder 2"/>
          <p:cNvSpPr>
            <a:spLocks noGrp="1"/>
          </p:cNvSpPr>
          <p:nvPr>
            <p:ph idx="1"/>
          </p:nvPr>
        </p:nvSpPr>
        <p:spPr>
          <a:xfrm>
            <a:off x="435429" y="685800"/>
            <a:ext cx="8469085" cy="3886200"/>
          </a:xfrm>
        </p:spPr>
        <p:txBody>
          <a:bodyPr>
            <a:normAutofit fontScale="70000" lnSpcReduction="20000"/>
          </a:bodyPr>
          <a:lstStyle/>
          <a:p>
            <a:pPr marL="0" indent="0">
              <a:buNone/>
            </a:pPr>
            <a:r>
              <a:rPr lang="en-US" sz="4800" b="1" dirty="0"/>
              <a:t>Ben was pulled over while driving under the influence of alcohol and was charged with a DUI.  As a result, he had his license suspended.  Not being able to drive in the evenings means that he can’t get to his part time job at a local fast-food restaurant.  He has been saving up money for college, but now he may lose his job. </a:t>
            </a:r>
            <a:endParaRPr lang="en-US" sz="4500" b="1" dirty="0"/>
          </a:p>
        </p:txBody>
      </p:sp>
    </p:spTree>
    <p:extLst>
      <p:ext uri="{BB962C8B-B14F-4D97-AF65-F5344CB8AC3E}">
        <p14:creationId xmlns:p14="http://schemas.microsoft.com/office/powerpoint/2010/main" val="50566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#3</a:t>
            </a:r>
            <a:endParaRPr lang="en-US" dirty="0"/>
          </a:p>
        </p:txBody>
      </p:sp>
      <p:sp>
        <p:nvSpPr>
          <p:cNvPr id="3" name="Content Placeholder 2"/>
          <p:cNvSpPr>
            <a:spLocks noGrp="1"/>
          </p:cNvSpPr>
          <p:nvPr>
            <p:ph idx="1"/>
          </p:nvPr>
        </p:nvSpPr>
        <p:spPr>
          <a:xfrm>
            <a:off x="435429" y="685800"/>
            <a:ext cx="8469085" cy="3886200"/>
          </a:xfrm>
        </p:spPr>
        <p:txBody>
          <a:bodyPr>
            <a:normAutofit fontScale="92500" lnSpcReduction="20000"/>
          </a:bodyPr>
          <a:lstStyle/>
          <a:p>
            <a:pPr marL="0" indent="0">
              <a:buNone/>
            </a:pPr>
            <a:r>
              <a:rPr lang="en-US" sz="4000" b="1" dirty="0"/>
              <a:t>Devon started hanging out with a new group of friends, and now he often spends his evenings drinking with them.  As a result, he has missed several football practices.  The season just began, and his coach cannot afford to have a player who doesn’t pull his weight.  Devon is cut from the team. </a:t>
            </a:r>
            <a:endParaRPr lang="en-US" sz="4500" b="1" dirty="0"/>
          </a:p>
        </p:txBody>
      </p:sp>
    </p:spTree>
    <p:extLst>
      <p:ext uri="{BB962C8B-B14F-4D97-AF65-F5344CB8AC3E}">
        <p14:creationId xmlns:p14="http://schemas.microsoft.com/office/powerpoint/2010/main" val="1868735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#4</a:t>
            </a:r>
            <a:endParaRPr lang="en-US" dirty="0"/>
          </a:p>
        </p:txBody>
      </p:sp>
      <p:sp>
        <p:nvSpPr>
          <p:cNvPr id="3" name="Content Placeholder 2"/>
          <p:cNvSpPr>
            <a:spLocks noGrp="1"/>
          </p:cNvSpPr>
          <p:nvPr>
            <p:ph idx="1"/>
          </p:nvPr>
        </p:nvSpPr>
        <p:spPr>
          <a:xfrm>
            <a:off x="435429" y="685800"/>
            <a:ext cx="8469085" cy="3886200"/>
          </a:xfrm>
        </p:spPr>
        <p:txBody>
          <a:bodyPr>
            <a:normAutofit fontScale="92500" lnSpcReduction="10000"/>
          </a:bodyPr>
          <a:lstStyle/>
          <a:p>
            <a:pPr marL="0" indent="0">
              <a:buNone/>
            </a:pPr>
            <a:r>
              <a:rPr lang="en-US" sz="4000" b="1" dirty="0"/>
              <a:t>Kiki’s habit of having a few drinks on the weekends with her friends has gotten out of hand.  Now she’s been drinking on school nights, and the hangovers she has in the mornings make it hard to concentrate in class.  Recently, she failed an important test in her math class. </a:t>
            </a:r>
            <a:endParaRPr lang="en-US" sz="4500" b="1" dirty="0"/>
          </a:p>
        </p:txBody>
      </p:sp>
    </p:spTree>
    <p:extLst>
      <p:ext uri="{BB962C8B-B14F-4D97-AF65-F5344CB8AC3E}">
        <p14:creationId xmlns:p14="http://schemas.microsoft.com/office/powerpoint/2010/main" val="18687350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Newsprint.thmx</Template>
  <TotalTime>203</TotalTime>
  <Words>607</Words>
  <Application>Microsoft Macintosh PowerPoint</Application>
  <PresentationFormat>On-screen Show (4:3)</PresentationFormat>
  <Paragraphs>62</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Newsprint</vt:lpstr>
      <vt:lpstr>WU #5   How do drugs affect the brain?  </vt:lpstr>
      <vt:lpstr>Answer:  </vt:lpstr>
      <vt:lpstr>WU #6  </vt:lpstr>
      <vt:lpstr>ANSWER</vt:lpstr>
      <vt:lpstr>No Warm-Up Today… Group activity </vt:lpstr>
      <vt:lpstr>Scenario #1</vt:lpstr>
      <vt:lpstr>Scenario #2</vt:lpstr>
      <vt:lpstr>Scenario #3</vt:lpstr>
      <vt:lpstr>Scenario #4</vt:lpstr>
      <vt:lpstr>Scenario #5</vt:lpstr>
      <vt:lpstr>WU #7</vt:lpstr>
      <vt:lpstr>WU #8… Match the term with the definition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ATOD Warm-Ups </dc:title>
  <dc:creator>Kevin</dc:creator>
  <cp:lastModifiedBy>Kevin</cp:lastModifiedBy>
  <cp:revision>53</cp:revision>
  <dcterms:created xsi:type="dcterms:W3CDTF">2017-06-01T15:10:21Z</dcterms:created>
  <dcterms:modified xsi:type="dcterms:W3CDTF">2019-10-22T04:04:00Z</dcterms:modified>
</cp:coreProperties>
</file>